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43" r:id="rId2"/>
    <p:sldId id="558" r:id="rId3"/>
    <p:sldId id="753" r:id="rId4"/>
    <p:sldId id="744" r:id="rId5"/>
    <p:sldId id="748" r:id="rId6"/>
    <p:sldId id="745" r:id="rId7"/>
    <p:sldId id="746" r:id="rId8"/>
    <p:sldId id="747" r:id="rId9"/>
    <p:sldId id="759" r:id="rId10"/>
    <p:sldId id="758" r:id="rId11"/>
    <p:sldId id="760" r:id="rId12"/>
    <p:sldId id="761" r:id="rId13"/>
    <p:sldId id="762" r:id="rId14"/>
    <p:sldId id="756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02">
          <p15:clr>
            <a:srgbClr val="A4A3A4"/>
          </p15:clr>
        </p15:guide>
        <p15:guide id="2" pos="5465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BA"/>
    <a:srgbClr val="C6E6A2"/>
    <a:srgbClr val="C9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94687" autoAdjust="0"/>
  </p:normalViewPr>
  <p:slideViewPr>
    <p:cSldViewPr>
      <p:cViewPr varScale="1">
        <p:scale>
          <a:sx n="70" d="100"/>
          <a:sy n="70" d="100"/>
        </p:scale>
        <p:origin x="1446" y="72"/>
      </p:cViewPr>
      <p:guideLst>
        <p:guide orient="horz" pos="3702"/>
        <p:guide pos="5465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-34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Frequency</c:v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Sheet1!$F$2:$F$6</c:f>
              <c:strCache>
                <c:ptCount val="5"/>
                <c:pt idx="0">
                  <c:v>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400+</c:v>
                </c:pt>
              </c:strCache>
            </c:strRef>
          </c:cat>
          <c:val>
            <c:numRef>
              <c:f>Sheet1!$G$2:$G$6</c:f>
              <c:numCache>
                <c:formatCode>0%</c:formatCode>
                <c:ptCount val="5"/>
                <c:pt idx="0">
                  <c:v>0.50100100100100098</c:v>
                </c:pt>
                <c:pt idx="1">
                  <c:v>0.24664664664664665</c:v>
                </c:pt>
                <c:pt idx="2">
                  <c:v>0.14834834834834834</c:v>
                </c:pt>
                <c:pt idx="3">
                  <c:v>8.3683683683683688E-2</c:v>
                </c:pt>
                <c:pt idx="4">
                  <c:v>2.0320320320320322E-2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15126160"/>
        <c:axId val="-515127792"/>
      </c:barChart>
      <c:catAx>
        <c:axId val="-515126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US" sz="1400" b="0"/>
                  <a:t>No.</a:t>
                </a:r>
                <a:r>
                  <a:rPr lang="en-US" sz="1400" b="0" baseline="0"/>
                  <a:t> of days</a:t>
                </a:r>
                <a:endParaRPr lang="en-US" sz="1400" b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515127792"/>
        <c:crosses val="autoZero"/>
        <c:auto val="1"/>
        <c:lblAlgn val="ctr"/>
        <c:lblOffset val="100"/>
        <c:noMultiLvlLbl val="0"/>
      </c:catAx>
      <c:valAx>
        <c:axId val="-515127792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51512616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solidFill>
        <a:srgbClr val="616365">
          <a:lumMod val="20000"/>
          <a:lumOff val="80000"/>
        </a:srgbClr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Sheet1!$G$15</c:f>
              <c:strCache>
                <c:ptCount val="1"/>
                <c:pt idx="0">
                  <c:v>Frequency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Sheet1!$F$16:$F$17</c:f>
              <c:strCache>
                <c:ptCount val="2"/>
                <c:pt idx="0">
                  <c:v>Not Churned</c:v>
                </c:pt>
                <c:pt idx="1">
                  <c:v>Churned</c:v>
                </c:pt>
              </c:strCache>
            </c:strRef>
          </c:cat>
          <c:val>
            <c:numRef>
              <c:f>Sheet1!$G$16:$G$17</c:f>
              <c:numCache>
                <c:formatCode>0%</c:formatCode>
                <c:ptCount val="2"/>
                <c:pt idx="0">
                  <c:v>0.45095095095095095</c:v>
                </c:pt>
                <c:pt idx="1">
                  <c:v>0.54904904904904905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8366179275270268E-2"/>
          <c:w val="0.47752086018833062"/>
          <c:h val="0.8839458413926498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Chg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4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9.3088941281709546E-3"/>
                  <c:y val="2.5865616130469411E-3"/>
                </c:manualLayout>
              </c:layout>
              <c:numFmt formatCode="#,##0.0" sourceLinked="0"/>
              <c:spPr/>
              <c:txPr>
                <a:bodyPr/>
                <a:lstStyle/>
                <a:p>
                  <a:pPr>
                    <a:defRPr sz="1400" b="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#,##0.0" sourceLinked="0"/>
              <c:spPr/>
              <c:txPr>
                <a:bodyPr anchorCtr="0"/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rgbClr val="61636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#,##0.0" sourceLinked="0"/>
              <c:spPr/>
              <c:txPr>
                <a:bodyPr anchorCtr="0"/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rgbClr val="61636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anchorCtr="0"/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Num IVR Calls</c:v>
                </c:pt>
                <c:pt idx="1">
                  <c:v>Auto Bill Pay</c:v>
                </c:pt>
                <c:pt idx="2">
                  <c:v>Avg IVR Duration</c:v>
                </c:pt>
                <c:pt idx="3">
                  <c:v>Num Payments</c:v>
                </c:pt>
                <c:pt idx="4">
                  <c:v>Last Pay Amount</c:v>
                </c:pt>
                <c:pt idx="5">
                  <c:v>Active Phone Count</c:v>
                </c:pt>
                <c:pt idx="6">
                  <c:v>Customer Service</c:v>
                </c:pt>
                <c:pt idx="7">
                  <c:v>Network Complaint</c:v>
                </c:pt>
              </c:strCache>
            </c:strRef>
          </c:cat>
          <c:val>
            <c:numRef>
              <c:f>Sheet1!$B$2:$B$9</c:f>
              <c:numCache>
                <c:formatCode>0.00</c:formatCode>
                <c:ptCount val="8"/>
                <c:pt idx="0">
                  <c:v>23</c:v>
                </c:pt>
                <c:pt idx="1">
                  <c:v>11.35</c:v>
                </c:pt>
                <c:pt idx="2">
                  <c:v>10</c:v>
                </c:pt>
                <c:pt idx="3">
                  <c:v>5</c:v>
                </c:pt>
                <c:pt idx="4">
                  <c:v>2.3199999999999998</c:v>
                </c:pt>
                <c:pt idx="5">
                  <c:v>-5.8</c:v>
                </c:pt>
                <c:pt idx="6">
                  <c:v>-20.51</c:v>
                </c:pt>
                <c:pt idx="7">
                  <c:v>-23.05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-515131600"/>
        <c:axId val="-515131056"/>
      </c:barChart>
      <c:catAx>
        <c:axId val="-5151316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high"/>
        <c:txPr>
          <a:bodyPr rot="0" vert="horz"/>
          <a:lstStyle/>
          <a:p>
            <a:pPr>
              <a:defRPr sz="1400" b="1"/>
            </a:pPr>
            <a:endParaRPr lang="en-US"/>
          </a:p>
        </c:txPr>
        <c:crossAx val="-515131056"/>
        <c:crosses val="autoZero"/>
        <c:auto val="1"/>
        <c:lblAlgn val="ctr"/>
        <c:lblOffset val="100"/>
        <c:noMultiLvlLbl val="0"/>
      </c:catAx>
      <c:valAx>
        <c:axId val="-515131056"/>
        <c:scaling>
          <c:orientation val="minMax"/>
          <c:max val="40"/>
          <c:min val="-40"/>
        </c:scaling>
        <c:delete val="0"/>
        <c:axPos val="t"/>
        <c:numFmt formatCode="0.00" sourceLinked="1"/>
        <c:majorTickMark val="out"/>
        <c:minorTickMark val="none"/>
        <c:tickLblPos val="none"/>
        <c:crossAx val="-5151316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8366179275270268E-2"/>
          <c:w val="0.47752086018833062"/>
          <c:h val="0.8839458413926498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Chg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9.3088941281709546E-3"/>
                  <c:y val="2.5865616130469411E-3"/>
                </c:manualLayout>
              </c:layout>
              <c:numFmt formatCode="#,##0.0" sourceLinked="0"/>
              <c:spPr/>
              <c:txPr>
                <a:bodyPr/>
                <a:lstStyle/>
                <a:p>
                  <a:pPr>
                    <a:defRPr sz="1400" b="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#,##0.0" sourceLinked="0"/>
              <c:spPr/>
              <c:txPr>
                <a:bodyPr anchorCtr="0"/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rgbClr val="61636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0"/>
                  <c:y val="0"/>
                </c:manualLayout>
              </c:layout>
              <c:tx>
                <c:rich>
                  <a:bodyPr anchorCtr="0"/>
                  <a:lstStyle/>
                  <a:p>
                    <a:pPr algn="ctr" rtl="0">
                      <a:defRPr lang="en-US" sz="14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0F72954-50D1-4FC4-956F-F671E1CFC909}" type="VALUE">
                      <a:rPr lang="en-US" sz="1400" b="0" i="0" u="none" strike="noStrike" kern="1200" baseline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 lang="en-US" sz="14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#,##0.0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E Billing</c:v>
                </c:pt>
                <c:pt idx="1">
                  <c:v>Voice Service</c:v>
                </c:pt>
                <c:pt idx="2">
                  <c:v>Check Payments</c:v>
                </c:pt>
                <c:pt idx="3">
                  <c:v>IVR Calls</c:v>
                </c:pt>
                <c:pt idx="4">
                  <c:v>Cash Payments</c:v>
                </c:pt>
                <c:pt idx="5">
                  <c:v>Disconnect Port Out</c:v>
                </c:pt>
                <c:pt idx="6">
                  <c:v>Bill Payment Problem</c:v>
                </c:pt>
                <c:pt idx="7">
                  <c:v>Duplicate Activation</c:v>
                </c:pt>
              </c:strCache>
            </c:strRef>
          </c:cat>
          <c:val>
            <c:numRef>
              <c:f>Sheet1!$B$2:$B$9</c:f>
              <c:numCache>
                <c:formatCode>0.00</c:formatCode>
                <c:ptCount val="8"/>
                <c:pt idx="0">
                  <c:v>26.04</c:v>
                </c:pt>
                <c:pt idx="1">
                  <c:v>22.23</c:v>
                </c:pt>
                <c:pt idx="2">
                  <c:v>15.25</c:v>
                </c:pt>
                <c:pt idx="3">
                  <c:v>8.94</c:v>
                </c:pt>
                <c:pt idx="4">
                  <c:v>-7.2</c:v>
                </c:pt>
                <c:pt idx="5">
                  <c:v>-12.48</c:v>
                </c:pt>
                <c:pt idx="6">
                  <c:v>-22.38</c:v>
                </c:pt>
                <c:pt idx="7">
                  <c:v>-32.229999999999997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-605908320"/>
        <c:axId val="-605911040"/>
      </c:barChart>
      <c:catAx>
        <c:axId val="-6059083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high"/>
        <c:txPr>
          <a:bodyPr rot="0" vert="horz"/>
          <a:lstStyle/>
          <a:p>
            <a:pPr>
              <a:defRPr sz="1400" b="1"/>
            </a:pPr>
            <a:endParaRPr lang="en-US"/>
          </a:p>
        </c:txPr>
        <c:crossAx val="-605911040"/>
        <c:crosses val="autoZero"/>
        <c:auto val="1"/>
        <c:lblAlgn val="ctr"/>
        <c:lblOffset val="100"/>
        <c:noMultiLvlLbl val="0"/>
      </c:catAx>
      <c:valAx>
        <c:axId val="-605911040"/>
        <c:scaling>
          <c:orientation val="minMax"/>
          <c:max val="40"/>
          <c:min val="-40"/>
        </c:scaling>
        <c:delete val="0"/>
        <c:axPos val="t"/>
        <c:numFmt formatCode="0.00" sourceLinked="1"/>
        <c:majorTickMark val="out"/>
        <c:minorTickMark val="none"/>
        <c:tickLblPos val="none"/>
        <c:crossAx val="-60590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8366179275270268E-2"/>
          <c:w val="0.47752086018833062"/>
          <c:h val="0.8839458413926498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Chg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4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9.3088941281709546E-3"/>
                  <c:y val="2.5865616130469411E-3"/>
                </c:manualLayout>
              </c:layout>
              <c:numFmt formatCode="#,##0.0" sourceLinked="0"/>
              <c:spPr/>
              <c:txPr>
                <a:bodyPr/>
                <a:lstStyle/>
                <a:p>
                  <a:pPr>
                    <a:defRPr sz="1400" b="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#,##0.0" sourceLinked="0"/>
              <c:spPr/>
              <c:txPr>
                <a:bodyPr anchorCtr="0"/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rgbClr val="61636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#,##0.0" sourceLinked="0"/>
              <c:spPr/>
              <c:txPr>
                <a:bodyPr anchorCtr="0"/>
                <a:lstStyle/>
                <a:p>
                  <a:pPr algn="ctr" rtl="0">
                    <a:defRPr lang="en-US" sz="1400" b="0" i="0" u="none" strike="noStrike" kern="1200" baseline="0">
                      <a:solidFill>
                        <a:srgbClr val="61636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numFmt formatCode="#,##0.0" sourceLinked="0"/>
              <c:spPr/>
              <c:txPr>
                <a:bodyPr/>
                <a:lstStyle/>
                <a:p>
                  <a:pPr>
                    <a:defRPr sz="1400">
                      <a:solidFill>
                        <a:srgbClr val="FF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Bundle</c:v>
                </c:pt>
                <c:pt idx="1">
                  <c:v>Hotline</c:v>
                </c:pt>
                <c:pt idx="2">
                  <c:v>Plan Changed</c:v>
                </c:pt>
                <c:pt idx="3">
                  <c:v>Total Minutes</c:v>
                </c:pt>
                <c:pt idx="4">
                  <c:v>Credit Card Payments</c:v>
                </c:pt>
                <c:pt idx="5">
                  <c:v>Distinct Feature Count</c:v>
                </c:pt>
                <c:pt idx="6">
                  <c:v>Disconnect Transfer</c:v>
                </c:pt>
                <c:pt idx="7">
                  <c:v>Other Competitor</c:v>
                </c:pt>
              </c:strCache>
            </c:strRef>
          </c:cat>
          <c:val>
            <c:numRef>
              <c:f>Sheet1!$B$2:$B$9</c:f>
              <c:numCache>
                <c:formatCode>0.00</c:formatCode>
                <c:ptCount val="8"/>
                <c:pt idx="0">
                  <c:v>27.54</c:v>
                </c:pt>
                <c:pt idx="1">
                  <c:v>20.48</c:v>
                </c:pt>
                <c:pt idx="2">
                  <c:v>9.35</c:v>
                </c:pt>
                <c:pt idx="3">
                  <c:v>7.64</c:v>
                </c:pt>
                <c:pt idx="4">
                  <c:v>4.2300000000000004</c:v>
                </c:pt>
                <c:pt idx="5">
                  <c:v>-12.98</c:v>
                </c:pt>
                <c:pt idx="6">
                  <c:v>-28.22</c:v>
                </c:pt>
                <c:pt idx="7">
                  <c:v>-33.479999999999997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-605910496"/>
        <c:axId val="-605906144"/>
      </c:barChart>
      <c:catAx>
        <c:axId val="-6059104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high"/>
        <c:txPr>
          <a:bodyPr rot="0" vert="horz"/>
          <a:lstStyle/>
          <a:p>
            <a:pPr>
              <a:defRPr sz="1400" b="1"/>
            </a:pPr>
            <a:endParaRPr lang="en-US"/>
          </a:p>
        </c:txPr>
        <c:crossAx val="-605906144"/>
        <c:crosses val="autoZero"/>
        <c:auto val="1"/>
        <c:lblAlgn val="ctr"/>
        <c:lblOffset val="100"/>
        <c:noMultiLvlLbl val="0"/>
      </c:catAx>
      <c:valAx>
        <c:axId val="-605906144"/>
        <c:scaling>
          <c:orientation val="minMax"/>
          <c:max val="40"/>
          <c:min val="-40"/>
        </c:scaling>
        <c:delete val="0"/>
        <c:axPos val="t"/>
        <c:numFmt formatCode="0.00" sourceLinked="1"/>
        <c:majorTickMark val="out"/>
        <c:minorTickMark val="none"/>
        <c:tickLblPos val="none"/>
        <c:crossAx val="-605910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F570588-962B-4C25-A3F4-F93941DAE470}" type="datetimeFigureOut">
              <a:rPr lang="en-US"/>
              <a:pPr>
                <a:defRPr/>
              </a:pPr>
              <a:t>3/4/2016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2535091-3128-48C3-80B8-17FB8B5304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43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DAFEC48-E246-4B94-846A-3A47C766FF4D}" type="datetimeFigureOut">
              <a:rPr lang="en-US"/>
              <a:pPr>
                <a:defRPr/>
              </a:pPr>
              <a:t>3/4/2016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E7EF794-08E8-468B-97A2-302C58749D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79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0DF0E6-562F-4C56-90A5-BA85A9CAE88E}" type="slidenum">
              <a:rPr lang="en-US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8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7EF794-08E8-468B-97A2-302C58749D5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0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1"/>
          <p:cNvCxnSpPr/>
          <p:nvPr userDrawn="1"/>
        </p:nvCxnSpPr>
        <p:spPr>
          <a:xfrm>
            <a:off x="468313" y="5437188"/>
            <a:ext cx="8207375" cy="1587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031" y="1092169"/>
            <a:ext cx="7772400" cy="584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031" y="1712889"/>
            <a:ext cx="7777269" cy="43815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68313" y="836613"/>
            <a:ext cx="8207375" cy="1587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12"/>
            <a:ext cx="8218488" cy="63181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3038" indent="-173038">
              <a:lnSpc>
                <a:spcPts val="2400"/>
              </a:lnSpc>
              <a:defRPr sz="1800"/>
            </a:lvl1pPr>
            <a:lvl2pPr marL="512763" indent="-166688">
              <a:lnSpc>
                <a:spcPts val="2000"/>
              </a:lnSpc>
              <a:defRPr sz="1400"/>
            </a:lvl2pPr>
            <a:lvl3pPr marL="858838" indent="-173038">
              <a:lnSpc>
                <a:spcPts val="2000"/>
              </a:lnSpc>
              <a:tabLst/>
              <a:defRPr sz="1400"/>
            </a:lvl3pPr>
            <a:lvl4pPr marL="1198563" indent="-166688">
              <a:lnSpc>
                <a:spcPts val="2000"/>
              </a:lnSpc>
              <a:defRPr/>
            </a:lvl4pPr>
            <a:lvl5pPr marL="1544638" indent="-173038">
              <a:lnSpc>
                <a:spcPts val="2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68313" y="1092200"/>
            <a:ext cx="8207375" cy="1588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12"/>
            <a:ext cx="7839126" cy="6318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0324"/>
            <a:ext cx="8229600" cy="4346601"/>
          </a:xfrm>
        </p:spPr>
        <p:txBody>
          <a:bodyPr/>
          <a:lstStyle>
            <a:lvl1pPr marL="173038" indent="-173038">
              <a:lnSpc>
                <a:spcPts val="2400"/>
              </a:lnSpc>
              <a:defRPr sz="1800"/>
            </a:lvl1pPr>
            <a:lvl2pPr marL="512763" indent="-166688">
              <a:lnSpc>
                <a:spcPts val="2000"/>
              </a:lnSpc>
              <a:defRPr sz="1400"/>
            </a:lvl2pPr>
            <a:lvl3pPr marL="858838" indent="-173038">
              <a:lnSpc>
                <a:spcPts val="2000"/>
              </a:lnSpc>
              <a:tabLst/>
              <a:defRPr sz="1400"/>
            </a:lvl3pPr>
            <a:lvl4pPr marL="1198563" indent="-166688">
              <a:lnSpc>
                <a:spcPts val="2000"/>
              </a:lnSpc>
              <a:defRPr/>
            </a:lvl4pPr>
            <a:lvl5pPr marL="1544638" indent="-173038">
              <a:lnSpc>
                <a:spcPts val="2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68313" y="836613"/>
            <a:ext cx="8207375" cy="1587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12"/>
            <a:ext cx="8229600" cy="63181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Graphic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 userDrawn="1"/>
        </p:nvCxnSpPr>
        <p:spPr>
          <a:xfrm>
            <a:off x="468313" y="836613"/>
            <a:ext cx="8207375" cy="1587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223250" y="6446838"/>
            <a:ext cx="5651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912347A-A18B-4F61-98C7-64A7F8A54D07}" type="slidenum">
              <a:rPr lang="en-US" sz="900" b="1" smtClean="0"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1" dirty="0" smtClean="0">
              <a:latin typeface="+mn-lt"/>
              <a:cs typeface="+mn-c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50812"/>
            <a:ext cx="8229600" cy="63181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223250" y="6446838"/>
            <a:ext cx="5651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340986D-7550-49E2-B81D-4D7A1FAC3CDA}" type="slidenum">
              <a:rPr lang="en-US" sz="900" b="1" smtClean="0"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1" dirty="0" smtClean="0">
              <a:latin typeface="+mn-lt"/>
              <a:cs typeface="+mn-cs"/>
            </a:endParaRPr>
          </a:p>
        </p:txBody>
      </p:sp>
      <p:cxnSp>
        <p:nvCxnSpPr>
          <p:cNvPr id="7" name="Straight Connector 10"/>
          <p:cNvCxnSpPr/>
          <p:nvPr userDrawn="1"/>
        </p:nvCxnSpPr>
        <p:spPr>
          <a:xfrm>
            <a:off x="468313" y="4413250"/>
            <a:ext cx="8207375" cy="1588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 userDrawn="1"/>
        </p:nvSpPr>
        <p:spPr>
          <a:xfrm>
            <a:off x="457200" y="4122738"/>
            <a:ext cx="7772400" cy="5842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spc="-100" baseline="0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100" spc="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1100" spc="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50900" y="4597417"/>
            <a:ext cx="7772400" cy="584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5218137"/>
            <a:ext cx="7777269" cy="43815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2388" y="6597650"/>
            <a:ext cx="2133600" cy="196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Calibri" pitchFamily="34" charset="0"/>
              </a:defRPr>
            </a:lvl1pPr>
          </a:lstStyle>
          <a:p>
            <a:fld id="{25A5EEFE-AD6B-49D5-BA49-F5A446D2B52C}" type="slidenum">
              <a:rPr lang="es-ES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6264275"/>
            <a:ext cx="9144000" cy="593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747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9" name="Slide Number Placeholder 5"/>
          <p:cNvSpPr txBox="1">
            <a:spLocks/>
          </p:cNvSpPr>
          <p:nvPr/>
        </p:nvSpPr>
        <p:spPr>
          <a:xfrm>
            <a:off x="8223250" y="6446838"/>
            <a:ext cx="5651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15EF5F5-585B-491A-9816-976DF3AA55DE}" type="slidenum">
              <a:rPr lang="en-US" sz="900" b="1" smtClean="0"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1" dirty="0" smtClean="0">
              <a:latin typeface="+mn-lt"/>
              <a:cs typeface="+mn-cs"/>
            </a:endParaRPr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50838"/>
            <a:ext cx="821848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Verdana" pitchFamily="34" charset="0"/>
        </a:defRPr>
      </a:lvl9pPr>
    </p:titleStyle>
    <p:bodyStyle>
      <a:lvl1pPr marL="342900" indent="-342900" algn="l" rtl="0" fontAlgn="base">
        <a:lnSpc>
          <a:spcPts val="3000"/>
        </a:lnSpc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ts val="2400"/>
        </a:lnSpc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ts val="2400"/>
        </a:lnSpc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ts val="1800"/>
        </a:lnSpc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ts val="1800"/>
        </a:lnSpc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reapertelecom.co.uk/wp-content/uploads/2015/08/Telecom-S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8728"/>
            <a:ext cx="8220762" cy="474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09125" y="436476"/>
            <a:ext cx="8316912" cy="1371600"/>
          </a:xfrm>
        </p:spPr>
        <p:txBody>
          <a:bodyPr rtlCol="0"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/>
              <a:t>Churn Modeling for Telecom Client</a:t>
            </a:r>
          </a:p>
        </p:txBody>
      </p:sp>
      <p:sp>
        <p:nvSpPr>
          <p:cNvPr id="12291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468313" y="6400800"/>
            <a:ext cx="3738562" cy="21907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March 4, 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05599" y="4888468"/>
            <a:ext cx="2053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smtClean="0"/>
              <a:t>                                                                                                 </a:t>
            </a:r>
            <a:r>
              <a:rPr lang="en-IN" dirty="0" smtClean="0">
                <a:solidFill>
                  <a:schemeClr val="bg1"/>
                </a:solidFill>
              </a:rPr>
              <a:t>Akshay Kher</a:t>
            </a:r>
            <a:r>
              <a:rPr lang="en-IN" dirty="0" smtClean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25019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1: How to reduce churn?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7397"/>
            <a:ext cx="4109244" cy="4525962"/>
          </a:xfrm>
        </p:spPr>
        <p:txBody>
          <a:bodyPr/>
          <a:lstStyle/>
          <a:p>
            <a:r>
              <a:rPr lang="en-US" dirty="0" smtClean="0"/>
              <a:t>Promotional offers/messages through IVR</a:t>
            </a:r>
          </a:p>
          <a:p>
            <a:endParaRPr lang="en-US" dirty="0" smtClean="0"/>
          </a:p>
          <a:p>
            <a:r>
              <a:rPr lang="en-US" dirty="0" smtClean="0"/>
              <a:t>Provide Auto Bill Pay option. Can offer other services as part of Auto Bill Payment facility</a:t>
            </a:r>
          </a:p>
          <a:p>
            <a:endParaRPr lang="en-US" dirty="0" smtClean="0"/>
          </a:p>
          <a:p>
            <a:r>
              <a:rPr lang="en-US" dirty="0" smtClean="0"/>
              <a:t>Improve Customer Service</a:t>
            </a:r>
          </a:p>
          <a:p>
            <a:endParaRPr lang="en-US" dirty="0" smtClean="0"/>
          </a:p>
          <a:p>
            <a:r>
              <a:rPr lang="en-US" dirty="0" smtClean="0"/>
              <a:t>More receptive to Network Complaints</a:t>
            </a:r>
            <a:endParaRPr lang="en-US" dirty="0"/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257307"/>
              </p:ext>
            </p:extLst>
          </p:nvPr>
        </p:nvGraphicFramePr>
        <p:xfrm>
          <a:off x="4566444" y="1030857"/>
          <a:ext cx="5045148" cy="499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6800" y="973936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sz="1600" dirty="0" smtClean="0">
                <a:latin typeface="Verdana" pitchFamily="34" charset="0"/>
              </a:rPr>
              <a:t>Number of days</a:t>
            </a:r>
            <a:endParaRPr lang="en-US" sz="1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8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2: How to reduce churn?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2"/>
          </a:xfrm>
        </p:spPr>
        <p:txBody>
          <a:bodyPr/>
          <a:lstStyle/>
          <a:p>
            <a:r>
              <a:rPr lang="en-US" dirty="0" smtClean="0"/>
              <a:t>Provide E bill option. Promotional offers/messages along with E bill</a:t>
            </a:r>
          </a:p>
          <a:p>
            <a:endParaRPr lang="en-US" dirty="0"/>
          </a:p>
          <a:p>
            <a:r>
              <a:rPr lang="en-US" dirty="0" smtClean="0"/>
              <a:t>Prefer Voice service to Broadband. Provide customized plans based on Voice usage.</a:t>
            </a:r>
          </a:p>
          <a:p>
            <a:endParaRPr lang="en-US" dirty="0"/>
          </a:p>
          <a:p>
            <a:r>
              <a:rPr lang="en-US" dirty="0" smtClean="0"/>
              <a:t>Bill Payment problem, Disconnect Port Out and Duplicate Activation are pain areas</a:t>
            </a:r>
            <a:endParaRPr lang="en-US" dirty="0"/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546381"/>
              </p:ext>
            </p:extLst>
          </p:nvPr>
        </p:nvGraphicFramePr>
        <p:xfrm>
          <a:off x="4419600" y="1044314"/>
          <a:ext cx="5045148" cy="499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25456" y="99060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sz="1600" dirty="0" smtClean="0">
                <a:latin typeface="Verdana" pitchFamily="34" charset="0"/>
              </a:rPr>
              <a:t>Number of days</a:t>
            </a:r>
            <a:endParaRPr lang="en-US" sz="1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</a:t>
            </a:r>
            <a:r>
              <a:rPr lang="en-US" dirty="0" smtClean="0"/>
              <a:t>3: </a:t>
            </a:r>
            <a:r>
              <a:rPr lang="en-US" dirty="0"/>
              <a:t>How to reduce churn?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8"/>
            <a:ext cx="3810000" cy="4525962"/>
          </a:xfrm>
        </p:spPr>
        <p:txBody>
          <a:bodyPr/>
          <a:lstStyle/>
          <a:p>
            <a:r>
              <a:rPr lang="en-US" dirty="0" smtClean="0"/>
              <a:t>Prefer Bundle services. Unearth preferred combinations of services and offer as a bundle</a:t>
            </a:r>
          </a:p>
          <a:p>
            <a:endParaRPr lang="en-US" dirty="0"/>
          </a:p>
          <a:p>
            <a:r>
              <a:rPr lang="en-US" dirty="0" smtClean="0"/>
              <a:t>Hotline service</a:t>
            </a:r>
          </a:p>
          <a:p>
            <a:endParaRPr lang="en-US" dirty="0"/>
          </a:p>
          <a:p>
            <a:r>
              <a:rPr lang="en-US" dirty="0" smtClean="0"/>
              <a:t>Discourage more phone features</a:t>
            </a:r>
          </a:p>
          <a:p>
            <a:endParaRPr lang="en-US" dirty="0"/>
          </a:p>
          <a:p>
            <a:r>
              <a:rPr lang="en-US" dirty="0" smtClean="0"/>
              <a:t>Risk losing to competition</a:t>
            </a:r>
            <a:endParaRPr lang="en-US" dirty="0"/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427156"/>
              </p:ext>
            </p:extLst>
          </p:nvPr>
        </p:nvGraphicFramePr>
        <p:xfrm>
          <a:off x="4267200" y="1033388"/>
          <a:ext cx="5045148" cy="499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19600" y="98263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sz="1600" dirty="0" smtClean="0">
                <a:latin typeface="Verdana" pitchFamily="34" charset="0"/>
              </a:rPr>
              <a:t>Number of days</a:t>
            </a:r>
            <a:endParaRPr lang="en-US" sz="1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6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Financial Implications have been calculated on the basis of revenue earned as a result of reducing churn</a:t>
            </a:r>
          </a:p>
          <a:p>
            <a:r>
              <a:rPr lang="en-US" dirty="0" smtClean="0"/>
              <a:t>Application of aforementioned strategies by segment can reduce customer churn significantly</a:t>
            </a:r>
          </a:p>
          <a:p>
            <a:r>
              <a:rPr lang="en-US" dirty="0" smtClean="0"/>
              <a:t>Present revenue has been calculated using present TTE, Average plan amount ( in $) and the No. of active phone lines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additional Number </a:t>
            </a:r>
            <a:r>
              <a:rPr lang="en-US" dirty="0" smtClean="0"/>
              <a:t>of Days that a customer from each segment can be induced to stay by using the above strategies has been calculated</a:t>
            </a:r>
          </a:p>
          <a:p>
            <a:r>
              <a:rPr lang="en-US" dirty="0" smtClean="0"/>
              <a:t>Based on the new TTE, New Revenue figures have been calculated</a:t>
            </a:r>
          </a:p>
          <a:p>
            <a:r>
              <a:rPr lang="en-US" dirty="0" smtClean="0"/>
              <a:t>Present and New Revenue figures have been compared to calculate Revenue </a:t>
            </a:r>
            <a:r>
              <a:rPr lang="en-US" dirty="0"/>
              <a:t>G</a:t>
            </a:r>
            <a:r>
              <a:rPr lang="en-US" dirty="0" smtClean="0"/>
              <a:t>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18488" cy="631818"/>
          </a:xfrm>
        </p:spPr>
        <p:txBody>
          <a:bodyPr/>
          <a:lstStyle/>
          <a:p>
            <a:r>
              <a:rPr lang="en-US" dirty="0" smtClean="0"/>
              <a:t>Revenue Gain by reducing churn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029920"/>
              </p:ext>
            </p:extLst>
          </p:nvPr>
        </p:nvGraphicFramePr>
        <p:xfrm>
          <a:off x="304804" y="1219204"/>
          <a:ext cx="8534397" cy="2287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11"/>
                <a:gridCol w="819254"/>
                <a:gridCol w="819254"/>
                <a:gridCol w="819254"/>
                <a:gridCol w="819254"/>
                <a:gridCol w="819254"/>
                <a:gridCol w="819254"/>
                <a:gridCol w="819254"/>
                <a:gridCol w="819254"/>
                <a:gridCol w="819254"/>
              </a:tblGrid>
              <a:tr h="8715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60 day churners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Current TTE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Current Plan $ Amount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Average Active Lines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Revenue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Increased TTE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 TTE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 Revenue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Revenue Gain</a:t>
                      </a:r>
                      <a:endParaRPr lang="en-US" sz="1100" dirty="0"/>
                    </a:p>
                  </a:txBody>
                  <a:tcPr anchor="ctr"/>
                </a:tc>
              </a:tr>
              <a:tr h="472083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Segment 1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719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57.8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$ 48.2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 </a:t>
                      </a:r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79,569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35.0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92.8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 </a:t>
                      </a:r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127,754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 </a:t>
                      </a:r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48,185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72083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Segment 2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236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61.6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$ 44.8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 </a:t>
                      </a:r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28,719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67.6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129.3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 </a:t>
                      </a:r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60,272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31,553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72083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Segment 3 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45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47.2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$ 47.2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 </a:t>
                      </a:r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4,114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64.4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111.6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 </a:t>
                      </a:r>
                      <a:r>
                        <a:rPr lang="en-US" sz="11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9,726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$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5,612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886200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Above modeling plan can be tested using segment sensitivities as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10% sample size of each segment can be used to test the modeling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TTE can then be compared to that of the remaining segment to estimate model effectiveness and revenue gain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914400"/>
            <a:ext cx="8305800" cy="36576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b="1" u="sng" dirty="0" smtClean="0">
                <a:solidFill>
                  <a:srgbClr val="0066A1"/>
                </a:solidFill>
                <a:latin typeface="Verdana" pitchFamily="34" charset="0"/>
              </a:rPr>
              <a:t>Background</a:t>
            </a:r>
            <a:endParaRPr lang="en-US" b="1" u="sng" dirty="0">
              <a:solidFill>
                <a:srgbClr val="0066A1"/>
              </a:solidFill>
              <a:latin typeface="Verdana" pitchFamily="34" charset="0"/>
            </a:endParaRPr>
          </a:p>
          <a:p>
            <a:r>
              <a:rPr lang="en-US" sz="1600" dirty="0">
                <a:latin typeface="+mn-lt"/>
              </a:rPr>
              <a:t>Telecomm marketing is all about keeping subscribers online (on the database) as long as </a:t>
            </a:r>
            <a:r>
              <a:rPr lang="en-US" sz="1600" dirty="0" smtClean="0">
                <a:latin typeface="+mn-lt"/>
              </a:rPr>
              <a:t>possible. </a:t>
            </a:r>
            <a:r>
              <a:rPr lang="en-US" sz="1600" dirty="0">
                <a:latin typeface="+mn-lt"/>
              </a:rPr>
              <a:t>Marketing does everything possible to stop or slow down churn / </a:t>
            </a:r>
            <a:r>
              <a:rPr lang="en-US" sz="1600" dirty="0" smtClean="0">
                <a:latin typeface="+mn-lt"/>
              </a:rPr>
              <a:t>attrition.</a:t>
            </a:r>
            <a:endParaRPr lang="en-US" sz="1600" dirty="0">
              <a:latin typeface="+mn-lt"/>
            </a:endParaRPr>
          </a:p>
          <a:p>
            <a:endParaRPr lang="en-US" sz="1600" i="1" dirty="0" smtClean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b="1" u="sng" dirty="0" smtClean="0">
                <a:solidFill>
                  <a:srgbClr val="0066A1"/>
                </a:solidFill>
                <a:latin typeface="Verdana" pitchFamily="34" charset="0"/>
              </a:rPr>
              <a:t>Objective</a:t>
            </a:r>
          </a:p>
          <a:p>
            <a:r>
              <a:rPr lang="en-US" sz="1600" dirty="0">
                <a:latin typeface="+mn-lt"/>
              </a:rPr>
              <a:t>The primary objective of this study is to find ‘How can we reduce churn?’</a:t>
            </a:r>
          </a:p>
          <a:p>
            <a:pPr lvl="1"/>
            <a:endParaRPr lang="en-US" sz="1400" i="1" dirty="0">
              <a:solidFill>
                <a:srgbClr val="616365"/>
              </a:solidFill>
              <a:latin typeface="Verdana"/>
            </a:endParaRPr>
          </a:p>
          <a:p>
            <a:pPr marL="342900" lvl="0" indent="-342900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b="1" u="sng" dirty="0" smtClean="0">
                <a:solidFill>
                  <a:srgbClr val="0066A1"/>
                </a:solidFill>
                <a:latin typeface="Verdana" pitchFamily="34" charset="0"/>
              </a:rPr>
              <a:t>Data</a:t>
            </a:r>
            <a:endParaRPr lang="en-US" b="1" u="sng" dirty="0">
              <a:solidFill>
                <a:srgbClr val="0066A1"/>
              </a:solidFill>
              <a:latin typeface="Verdana" pitchFamily="34" charset="0"/>
            </a:endParaRPr>
          </a:p>
          <a:p>
            <a:pPr lvl="0"/>
            <a:r>
              <a:rPr lang="en-US" sz="1600" dirty="0" smtClean="0">
                <a:latin typeface="+mn-lt"/>
              </a:rPr>
              <a:t>Customer level data for ~ 10,000 customers. The dataset includes customer usage, services offered, plan rates etc.  </a:t>
            </a:r>
            <a:endParaRPr lang="en-US" sz="1600" dirty="0">
              <a:latin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400" i="1" dirty="0">
              <a:solidFill>
                <a:srgbClr val="616365"/>
              </a:solidFill>
              <a:latin typeface="Verdana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400" i="1" dirty="0" smtClean="0">
              <a:solidFill>
                <a:srgbClr val="616365"/>
              </a:solidFill>
              <a:latin typeface="Verdana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400" i="1" dirty="0">
              <a:solidFill>
                <a:srgbClr val="616365"/>
              </a:solidFill>
              <a:latin typeface="Verdana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381000" y="204787"/>
            <a:ext cx="82089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2400" kern="0" dirty="0" smtClean="0">
                <a:solidFill>
                  <a:srgbClr val="002060"/>
                </a:solidFill>
                <a:latin typeface="+mj-lt"/>
                <a:ea typeface="+mj-ea"/>
                <a:cs typeface="Calibri" pitchFamily="34" charset="0"/>
              </a:rPr>
              <a:t>Background / Objective</a:t>
            </a:r>
            <a:endParaRPr lang="en-US" sz="2400" kern="0" dirty="0">
              <a:solidFill>
                <a:srgbClr val="002060"/>
              </a:solidFill>
              <a:latin typeface="+mj-lt"/>
              <a:ea typeface="+mj-ea"/>
              <a:cs typeface="Calibri" pitchFamily="34" charset="0"/>
            </a:endParaRPr>
          </a:p>
        </p:txBody>
      </p:sp>
      <p:pic>
        <p:nvPicPr>
          <p:cNvPr id="4098" name="Picture 2" descr="http://www.parachutedigitalmarketing.com.au/wp-content/uploads/2011/12/email-database-seg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81" y="3514318"/>
            <a:ext cx="3515519" cy="2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news.islandcrisis.net/wp-content/uploads/2014/05/Internet-IPv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886200"/>
            <a:ext cx="4038600" cy="22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631818"/>
          </a:xfrm>
        </p:spPr>
        <p:txBody>
          <a:bodyPr/>
          <a:lstStyle/>
          <a:p>
            <a:r>
              <a:rPr lang="en-US" dirty="0" smtClean="0"/>
              <a:t>Average duration for customer churn is about 110 days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847549"/>
              </p:ext>
            </p:extLst>
          </p:nvPr>
        </p:nvGraphicFramePr>
        <p:xfrm>
          <a:off x="479579" y="1488711"/>
          <a:ext cx="8218488" cy="225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969361"/>
              </p:ext>
            </p:extLst>
          </p:nvPr>
        </p:nvGraphicFramePr>
        <p:xfrm>
          <a:off x="878006" y="4135453"/>
          <a:ext cx="3657600" cy="1939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57792"/>
              </p:ext>
            </p:extLst>
          </p:nvPr>
        </p:nvGraphicFramePr>
        <p:xfrm>
          <a:off x="5257800" y="4419600"/>
          <a:ext cx="3276600" cy="1371600"/>
        </p:xfrm>
        <a:graphic>
          <a:graphicData uri="http://schemas.openxmlformats.org/drawingml/2006/table">
            <a:tbl>
              <a:tblPr/>
              <a:tblGrid>
                <a:gridCol w="1191491"/>
                <a:gridCol w="1092200"/>
                <a:gridCol w="992909"/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Frequency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Avg. tenure (days)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Churned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Not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Churned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67830" y="947899"/>
            <a:ext cx="5819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rgbClr val="0066A1"/>
              </a:buClr>
            </a:pPr>
            <a:r>
              <a:rPr lang="en-US" sz="1600" dirty="0" smtClean="0">
                <a:solidFill>
                  <a:srgbClr val="0066A1"/>
                </a:solidFill>
                <a:latin typeface="Verdana" pitchFamily="34" charset="0"/>
              </a:rPr>
              <a:t>Half of the customers have a tenure of up-to 100 days</a:t>
            </a:r>
            <a:endParaRPr lang="en-US" sz="1600" dirty="0">
              <a:solidFill>
                <a:srgbClr val="0066A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882" y="4724400"/>
            <a:ext cx="7772400" cy="1041383"/>
          </a:xfrm>
        </p:spPr>
        <p:txBody>
          <a:bodyPr/>
          <a:lstStyle/>
          <a:p>
            <a:r>
              <a:rPr lang="en-US" sz="2500" dirty="0" smtClean="0"/>
              <a:t> Which customer segments drive revenue for the</a:t>
            </a:r>
            <a:br>
              <a:rPr lang="en-US" sz="2500" dirty="0" smtClean="0"/>
            </a:br>
            <a:r>
              <a:rPr lang="en-US" sz="2500" dirty="0" smtClean="0"/>
              <a:t> </a:t>
            </a:r>
            <a:r>
              <a:rPr lang="en-US" sz="2500" dirty="0" smtClean="0"/>
              <a:t>client</a:t>
            </a:r>
            <a:r>
              <a:rPr lang="en-US" sz="2500" dirty="0" smtClean="0"/>
              <a:t>?</a:t>
            </a:r>
            <a:endParaRPr lang="en-US" sz="2500" dirty="0"/>
          </a:p>
        </p:txBody>
      </p:sp>
      <p:pic>
        <p:nvPicPr>
          <p:cNvPr id="5124" name="Picture 4" descr="http://www.dynamic-concepts.nl/wp-content/uploads/2012/12/Segmentat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5102225" cy="41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1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consumer behavior variables; transaction variables, service usage variables</a:t>
            </a:r>
          </a:p>
          <a:p>
            <a:r>
              <a:rPr lang="en-US" dirty="0" smtClean="0"/>
              <a:t>Variables tested for non-normality by checking z scores &gt; +/- 3.0 standard deviations</a:t>
            </a:r>
          </a:p>
          <a:p>
            <a:r>
              <a:rPr lang="en-US" dirty="0" smtClean="0"/>
              <a:t>Segmentation done using Latent Gold</a:t>
            </a:r>
          </a:p>
          <a:p>
            <a:r>
              <a:rPr lang="en-US" dirty="0" smtClean="0"/>
              <a:t>Following variables were significant for segmentation: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Average Call/IVR Duration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Coupon Adjustments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Distinct Feature 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Total Dropped Calls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Tenure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Total Minutes</a:t>
            </a:r>
          </a:p>
          <a:p>
            <a:r>
              <a:rPr lang="en-US" dirty="0" smtClean="0"/>
              <a:t>Various cluster solutions tried. Optimum number of clusters found: 3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1: The Loquacious 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066800"/>
            <a:ext cx="3429000" cy="5029200"/>
          </a:xfrm>
        </p:spPr>
        <p:txBody>
          <a:bodyPr/>
          <a:lstStyle/>
          <a:p>
            <a:pPr marL="0" indent="0">
              <a:buNone/>
            </a:pPr>
            <a:endParaRPr lang="en-US" sz="14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68% of the customer base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Average Tenure: 121 days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Longest Average Call &amp; IVR Duration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Maximum Distinct Phone Features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Subscribe to the Expensive   Plans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Highest Household Income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2" name="Picture 4" descr="http://eandt.theiet.org/magazine/2013/07/images/640_phone-us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5294648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2: The Average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982630"/>
            <a:ext cx="3733800" cy="5113370"/>
          </a:xfrm>
        </p:spPr>
        <p:txBody>
          <a:bodyPr/>
          <a:lstStyle/>
          <a:p>
            <a:pPr marL="0" indent="0">
              <a:buNone/>
            </a:pPr>
            <a:endParaRPr lang="en-US" sz="14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28</a:t>
            </a:r>
            <a:r>
              <a:rPr lang="en-US" sz="1600" b="1" dirty="0"/>
              <a:t>% of the customer base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Average Tenure: </a:t>
            </a:r>
            <a:r>
              <a:rPr lang="en-US" sz="1600" b="1" dirty="0" smtClean="0"/>
              <a:t>176 </a:t>
            </a:r>
            <a:r>
              <a:rPr lang="en-US" sz="1600" b="1" dirty="0"/>
              <a:t>days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Highest Cash and Credit Card Payments</a:t>
            </a: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Most Dropped Calls</a:t>
            </a: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Switched from Lower to Higher Plans</a:t>
            </a: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Moderate </a:t>
            </a:r>
            <a:r>
              <a:rPr lang="en-US" sz="1600" b="1" dirty="0"/>
              <a:t>Household Income</a:t>
            </a:r>
            <a:endParaRPr lang="en-US" sz="16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://thumbs.dreamstime.com/x/business-woman-talking-telephone-office-7666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8" y="1396190"/>
            <a:ext cx="3695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2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782"/>
            <a:ext cx="8218488" cy="631818"/>
          </a:xfrm>
        </p:spPr>
        <p:txBody>
          <a:bodyPr/>
          <a:lstStyle/>
          <a:p>
            <a:r>
              <a:rPr lang="en-US" dirty="0"/>
              <a:t>Segment </a:t>
            </a:r>
            <a:r>
              <a:rPr lang="en-US" dirty="0" smtClean="0"/>
              <a:t>3: </a:t>
            </a:r>
            <a:r>
              <a:rPr lang="en-US" dirty="0"/>
              <a:t>The </a:t>
            </a:r>
            <a:r>
              <a:rPr lang="en-US" dirty="0" smtClean="0"/>
              <a:t>Price Sensitive </a:t>
            </a:r>
            <a:r>
              <a:rPr lang="en-US" dirty="0"/>
              <a:t>Customer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914400"/>
            <a:ext cx="3429000" cy="5029200"/>
          </a:xfrm>
        </p:spPr>
        <p:txBody>
          <a:bodyPr/>
          <a:lstStyle/>
          <a:p>
            <a:pPr marL="0" indent="0">
              <a:buNone/>
            </a:pPr>
            <a:endParaRPr lang="en-US" sz="14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3</a:t>
            </a:r>
            <a:r>
              <a:rPr lang="en-US" sz="1600" b="1" dirty="0" smtClean="0"/>
              <a:t>% </a:t>
            </a:r>
            <a:r>
              <a:rPr lang="en-US" sz="1600" b="1" dirty="0"/>
              <a:t>of the customer base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Average Tenure: </a:t>
            </a:r>
            <a:r>
              <a:rPr lang="en-US" sz="1600" b="1" dirty="0" smtClean="0"/>
              <a:t>145 </a:t>
            </a:r>
            <a:r>
              <a:rPr lang="en-US" sz="1600" b="1" dirty="0"/>
              <a:t>days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Longest Average Call &amp; IVR Duration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Maximum Coupon Adjustments</a:t>
            </a: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Subscribe to the Cheapest Plans</a:t>
            </a: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endParaRPr lang="en-US" sz="16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Low </a:t>
            </a:r>
            <a:r>
              <a:rPr lang="en-US" sz="1600" b="1" dirty="0"/>
              <a:t>Household Income</a:t>
            </a:r>
            <a:endParaRPr lang="en-US" sz="16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http://sweetspotstrategy.com/wp-content/uploads/crestockimages/530366-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3429000" cy="43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4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Dependent Variable: Tenure</a:t>
            </a:r>
          </a:p>
          <a:p>
            <a:r>
              <a:rPr lang="en-US" dirty="0" smtClean="0"/>
              <a:t>Censoring Variable: Churned</a:t>
            </a:r>
          </a:p>
          <a:p>
            <a:r>
              <a:rPr lang="en-US" dirty="0" smtClean="0"/>
              <a:t>Distributions Tried: Gamma, </a:t>
            </a:r>
            <a:r>
              <a:rPr lang="en-US" dirty="0" err="1" smtClean="0"/>
              <a:t>Llogistic</a:t>
            </a:r>
            <a:r>
              <a:rPr lang="en-US" dirty="0" smtClean="0"/>
              <a:t>, </a:t>
            </a:r>
            <a:r>
              <a:rPr lang="en-US" dirty="0" err="1" smtClean="0"/>
              <a:t>Lnormal</a:t>
            </a:r>
            <a:r>
              <a:rPr lang="en-US" dirty="0" smtClean="0"/>
              <a:t>, Weibull and Exponential</a:t>
            </a:r>
          </a:p>
          <a:p>
            <a:r>
              <a:rPr lang="en-US" dirty="0" smtClean="0"/>
              <a:t>Optimal Distribution found based on: Lowest -2 Log Likelihood</a:t>
            </a:r>
          </a:p>
          <a:p>
            <a:r>
              <a:rPr lang="en-US" dirty="0" smtClean="0"/>
              <a:t>Models run by: Segment</a:t>
            </a:r>
          </a:p>
          <a:p>
            <a:r>
              <a:rPr lang="en-US" dirty="0" smtClean="0"/>
              <a:t>Found 1,000 customers likely to churn in the next 60 days based on predicted TTE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68781"/>
              </p:ext>
            </p:extLst>
          </p:nvPr>
        </p:nvGraphicFramePr>
        <p:xfrm>
          <a:off x="2819400" y="4267200"/>
          <a:ext cx="3276600" cy="1714500"/>
        </p:xfrm>
        <a:graphic>
          <a:graphicData uri="http://schemas.openxmlformats.org/drawingml/2006/table">
            <a:tbl>
              <a:tblPr/>
              <a:tblGrid>
                <a:gridCol w="1191491"/>
                <a:gridCol w="1092200"/>
                <a:gridCol w="992909"/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Number of Customers in 60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days list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Average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Segment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Segment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Segment 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i_ppt_template">
  <a:themeElements>
    <a:clrScheme name="IRi Documents">
      <a:dk1>
        <a:srgbClr val="616365"/>
      </a:dk1>
      <a:lt1>
        <a:sysClr val="window" lastClr="FFFFFF"/>
      </a:lt1>
      <a:dk2>
        <a:srgbClr val="616365"/>
      </a:dk2>
      <a:lt2>
        <a:srgbClr val="E0E1DD"/>
      </a:lt2>
      <a:accent1>
        <a:srgbClr val="002776"/>
      </a:accent1>
      <a:accent2>
        <a:srgbClr val="D2492A"/>
      </a:accent2>
      <a:accent3>
        <a:srgbClr val="009FDA"/>
      </a:accent3>
      <a:accent4>
        <a:srgbClr val="002776"/>
      </a:accent4>
      <a:accent5>
        <a:srgbClr val="D2492A"/>
      </a:accent5>
      <a:accent6>
        <a:srgbClr val="009FDA"/>
      </a:accent6>
      <a:hlink>
        <a:srgbClr val="009FDA"/>
      </a:hlink>
      <a:folHlink>
        <a:srgbClr val="002776"/>
      </a:folHlink>
    </a:clrScheme>
    <a:fontScheme name="Ir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Iri_ppt_template</Template>
  <TotalTime>26927</TotalTime>
  <Words>752</Words>
  <Application>Microsoft Office PowerPoint</Application>
  <PresentationFormat>On-screen Show (4:3)</PresentationFormat>
  <Paragraphs>211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Verdana</vt:lpstr>
      <vt:lpstr>Wingdings</vt:lpstr>
      <vt:lpstr>Iri_ppt_template</vt:lpstr>
      <vt:lpstr>Churn Modeling for Telecom Client</vt:lpstr>
      <vt:lpstr>PowerPoint Presentation</vt:lpstr>
      <vt:lpstr>Average duration for customer churn is about 110 days</vt:lpstr>
      <vt:lpstr> Which customer segments drive revenue for the  client?</vt:lpstr>
      <vt:lpstr>Segmentation</vt:lpstr>
      <vt:lpstr>Segment 1: The Loquacious Lot</vt:lpstr>
      <vt:lpstr>Segment 2: The Average Customer</vt:lpstr>
      <vt:lpstr>Segment 3: The Price Sensitive Customer</vt:lpstr>
      <vt:lpstr>Survival Modeling</vt:lpstr>
      <vt:lpstr>Segment 1: How to reduce churn?</vt:lpstr>
      <vt:lpstr>Segment 2: How to reduce churn?</vt:lpstr>
      <vt:lpstr>Segment 3: How to reduce churn?</vt:lpstr>
      <vt:lpstr>Financial Implications</vt:lpstr>
      <vt:lpstr>Revenue Gain by reducing churn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Wrigley MSL Store Group Analysis</dc:title>
  <dc:creator>Authorized User</dc:creator>
  <cp:lastModifiedBy>Akshay Kher</cp:lastModifiedBy>
  <cp:revision>999</cp:revision>
  <dcterms:created xsi:type="dcterms:W3CDTF">2013-05-14T13:53:02Z</dcterms:created>
  <dcterms:modified xsi:type="dcterms:W3CDTF">2016-03-04T16:02:55Z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620563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D5.0.5</vt:lpwstr>
  </property>
</Properties>
</file>